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11"/>
  </p:notesMasterIdLst>
  <p:sldIdLst>
    <p:sldId id="269" r:id="rId2"/>
    <p:sldId id="265" r:id="rId3"/>
    <p:sldId id="259" r:id="rId4"/>
    <p:sldId id="266" r:id="rId5"/>
    <p:sldId id="267" r:id="rId6"/>
    <p:sldId id="268" r:id="rId7"/>
    <p:sldId id="263" r:id="rId8"/>
    <p:sldId id="264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 snapToObjects="1"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t>2023. 05. 22.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A5C11E-540C-488B-B718-84796C0B45F1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0654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A5C11E-540C-488B-B718-84796C0B45F1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2023. 05. 22.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2023. 05. 22.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2023. 05. 22.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2023. 05. 22.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2023. 05. 22.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2023. 05. 22.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2023. 05. 22.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/>
              <a:t>Click to edit Alcím</a:t>
            </a:r>
          </a:p>
          <a:p>
            <a:pPr lvl="0"/>
            <a:endParaRPr lang="hu-H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t>2023. 05. 22.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1412776"/>
            <a:ext cx="8496944" cy="2088232"/>
          </a:xfrm>
        </p:spPr>
        <p:txBody>
          <a:bodyPr/>
          <a:lstStyle/>
          <a:p>
            <a:r>
              <a:rPr lang="hu-HU" dirty="0"/>
              <a:t>Kulcs felszíni csapadékvíz elvezetése</a:t>
            </a:r>
          </a:p>
        </p:txBody>
      </p:sp>
    </p:spTree>
    <p:extLst>
      <p:ext uri="{BB962C8B-B14F-4D97-AF65-F5344CB8AC3E}">
        <p14:creationId xmlns:p14="http://schemas.microsoft.com/office/powerpoint/2010/main" val="3512760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1475656" y="1556792"/>
            <a:ext cx="6336703" cy="46910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b="1" dirty="0"/>
              <a:t>Kedvezményezett: </a:t>
            </a:r>
          </a:p>
          <a:p>
            <a:pPr marL="0" indent="0" algn="ctr">
              <a:buNone/>
            </a:pPr>
            <a:r>
              <a:rPr lang="hu-HU" dirty="0"/>
              <a:t>Kulcs Községi Önkormányzat</a:t>
            </a:r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b="1" dirty="0"/>
              <a:t>Kivitelező:</a:t>
            </a:r>
          </a:p>
          <a:p>
            <a:pPr marL="0" indent="0" algn="ctr">
              <a:buNone/>
            </a:pPr>
            <a:r>
              <a:rPr lang="hu-HU" dirty="0"/>
              <a:t>DUNA-VIA Építőipari Kft.</a:t>
            </a:r>
          </a:p>
          <a:p>
            <a:pPr marL="0" indent="0">
              <a:buNone/>
            </a:pPr>
            <a:r>
              <a:rPr lang="hu-HU" dirty="0"/>
              <a:t> 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5111750" cy="864096"/>
          </a:xfrm>
        </p:spPr>
        <p:txBody>
          <a:bodyPr/>
          <a:lstStyle/>
          <a:p>
            <a:r>
              <a:rPr lang="hu-HU" dirty="0"/>
              <a:t>TOP-2.1.3-16-FE1-2021-00019</a:t>
            </a:r>
          </a:p>
        </p:txBody>
      </p:sp>
    </p:spTree>
    <p:extLst>
      <p:ext uri="{BB962C8B-B14F-4D97-AF65-F5344CB8AC3E}">
        <p14:creationId xmlns:p14="http://schemas.microsoft.com/office/powerpoint/2010/main" val="1562488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hu-HU" dirty="0"/>
              <a:t>A fejlesztés célja fentiek alapján Kulcs felszíni csapadékvíz elvezetési problémájának a megoldása, melynek keretében </a:t>
            </a:r>
            <a:r>
              <a:rPr lang="hu-HU" b="1" dirty="0"/>
              <a:t>135 millió forint</a:t>
            </a:r>
            <a:r>
              <a:rPr lang="hu-HU" dirty="0"/>
              <a:t> európai uniós, vissza nem térítendő támogatásban részesült a Kedvezményezett a Pénzügyminisztérium Regionális Fejlesztési Operatív Programok Irányító Hatóságával kötött támogatási szerződésben foglaltak szerint, így Kulcs település belterületén a Bartók Béla utcában, a Temető utcában és Deák Ferenc utcába megvalósulhat a felszíni csapadékvíz megfelelő módon történő elvezetése és a veszélyhelyzetek elhárítása. </a:t>
            </a:r>
          </a:p>
          <a:p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hu-HU" dirty="0"/>
              <a:t>A felhívás megnevezése: Terület és Településfejlesztési Operatív Program – TOP-2.1.3-16-FE1 – Település környezetvédelmi infrastruktúra – fejlesztések</a:t>
            </a:r>
          </a:p>
          <a:p>
            <a:endParaRPr lang="hu-H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Kulcs Bartók Béla utca (3541 hrsz)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Kulcs Temető utca (3413 hrsz)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4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Kulcs Deák Ferenc utca (3104 hrsz)</a:t>
            </a:r>
            <a:endParaRPr lang="hu-HU" sz="18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5111750" cy="864096"/>
          </a:xfrm>
        </p:spPr>
        <p:txBody>
          <a:bodyPr/>
          <a:lstStyle/>
          <a:p>
            <a:r>
              <a:rPr lang="hu-HU" dirty="0"/>
              <a:t>TOP-2.1.3-16-FE1-2021-00019</a:t>
            </a:r>
          </a:p>
        </p:txBody>
      </p:sp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Tartalom helye 5">
            <a:extLst>
              <a:ext uri="{FF2B5EF4-FFF2-40B4-BE49-F238E27FC236}">
                <a16:creationId xmlns:a16="http://schemas.microsoft.com/office/drawing/2014/main" id="{8BF09940-B7AE-4524-A701-6C3DCF0522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1641" y="1196752"/>
            <a:ext cx="5852202" cy="2495023"/>
          </a:xfr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006C4FB8-176D-480B-BDC7-D088698E04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4077072"/>
            <a:ext cx="7859216" cy="2049091"/>
          </a:xfrm>
        </p:spPr>
        <p:txBody>
          <a:bodyPr/>
          <a:lstStyle/>
          <a:p>
            <a:pPr algn="ctr"/>
            <a:endParaRPr lang="hu-HU" dirty="0"/>
          </a:p>
          <a:p>
            <a:pPr algn="ctr"/>
            <a:endParaRPr lang="hu-HU" dirty="0"/>
          </a:p>
          <a:p>
            <a:pPr algn="ctr"/>
            <a:r>
              <a:rPr lang="hu-HU" dirty="0"/>
              <a:t>„Célunk megteremteni a belső motivációt a cselekvésre, azaz elősegíteni, hogy egyre nagyobb tömegek gondolkodjanak hosszú távon rendszerszemléletben, s döntsenek felelősen, tudatosan...”</a:t>
            </a:r>
          </a:p>
          <a:p>
            <a:endParaRPr lang="hu-HU" dirty="0"/>
          </a:p>
        </p:txBody>
      </p:sp>
      <p:sp>
        <p:nvSpPr>
          <p:cNvPr id="4" name="Cím 3">
            <a:extLst>
              <a:ext uri="{FF2B5EF4-FFF2-40B4-BE49-F238E27FC236}">
                <a16:creationId xmlns:a16="http://schemas.microsoft.com/office/drawing/2014/main" id="{675EDEF4-C48C-40FA-83DA-D7A16AB09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989" y="44624"/>
            <a:ext cx="5852203" cy="864096"/>
          </a:xfrm>
        </p:spPr>
        <p:txBody>
          <a:bodyPr/>
          <a:lstStyle/>
          <a:p>
            <a:r>
              <a:rPr lang="hu-HU" dirty="0"/>
              <a:t>TOP-2.1.3-16-FE1-2021-00019</a:t>
            </a:r>
          </a:p>
        </p:txBody>
      </p:sp>
    </p:spTree>
    <p:extLst>
      <p:ext uri="{BB962C8B-B14F-4D97-AF65-F5344CB8AC3E}">
        <p14:creationId xmlns:p14="http://schemas.microsoft.com/office/powerpoint/2010/main" val="1861892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Tartalom helye 5">
            <a:extLst>
              <a:ext uri="{FF2B5EF4-FFF2-40B4-BE49-F238E27FC236}">
                <a16:creationId xmlns:a16="http://schemas.microsoft.com/office/drawing/2014/main" id="{46D76A8E-12B3-4AFD-9B0D-7760B3D770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995168" y="2133290"/>
            <a:ext cx="4691631" cy="3023902"/>
          </a:xfr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908277CD-59F4-4DB8-A69F-2433F5834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394720" cy="4691063"/>
          </a:xfrm>
        </p:spPr>
        <p:txBody>
          <a:bodyPr/>
          <a:lstStyle/>
          <a:p>
            <a:pPr algn="just"/>
            <a:r>
              <a:rPr lang="hu-HU" dirty="0"/>
              <a:t>Az Önkormányzat és a lakosság számára egyaránt fontos a tiszta, élhető környezet, azonban ennek a megóvásával sokszor idő, energia vagy éppen információ hiányában nem foglalkozunk eleget. Ezért is kiemelten fontos feladat az Önkormányzat számára a környezettudatosságra, fenntarthatóságra való nevelés.</a:t>
            </a:r>
          </a:p>
          <a:p>
            <a:endParaRPr lang="hu-HU" dirty="0"/>
          </a:p>
          <a:p>
            <a:pPr algn="just"/>
            <a:r>
              <a:rPr lang="hu-HU" dirty="0"/>
              <a:t>Munkavállalóinkat, szűkebb-tágabb környezetünket, üzleti partnereinket is környezetbarát gondolkodásra, működésre és életvitelre ösztönözzük, önkéntes programokban részvételünkkel, szervezéssel, azok népszerűsítésével támogatjuk a lakosság és a vállalkozások szemléletének formálását.</a:t>
            </a:r>
          </a:p>
        </p:txBody>
      </p:sp>
      <p:sp>
        <p:nvSpPr>
          <p:cNvPr id="4" name="Cím 3">
            <a:extLst>
              <a:ext uri="{FF2B5EF4-FFF2-40B4-BE49-F238E27FC236}">
                <a16:creationId xmlns:a16="http://schemas.microsoft.com/office/drawing/2014/main" id="{4D4594B1-DD13-41AE-8FDA-82B74CE66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989" y="44624"/>
            <a:ext cx="5924211" cy="864096"/>
          </a:xfrm>
        </p:spPr>
        <p:txBody>
          <a:bodyPr/>
          <a:lstStyle/>
          <a:p>
            <a:r>
              <a:rPr lang="hu-HU" dirty="0"/>
              <a:t>TOP-2.1.3-16-FE1-2021-00019</a:t>
            </a:r>
          </a:p>
        </p:txBody>
      </p:sp>
    </p:spTree>
    <p:extLst>
      <p:ext uri="{BB962C8B-B14F-4D97-AF65-F5344CB8AC3E}">
        <p14:creationId xmlns:p14="http://schemas.microsoft.com/office/powerpoint/2010/main" val="1373032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Tartalom helye 5">
            <a:extLst>
              <a:ext uri="{FF2B5EF4-FFF2-40B4-BE49-F238E27FC236}">
                <a16:creationId xmlns:a16="http://schemas.microsoft.com/office/drawing/2014/main" id="{EB82778B-00DA-4898-B9ED-800D06DA37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86222" y="1876815"/>
            <a:ext cx="4500578" cy="3352386"/>
          </a:xfr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4F92DC13-9801-4BA5-B74D-96569DE75B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610744" cy="4691063"/>
          </a:xfrm>
        </p:spPr>
        <p:txBody>
          <a:bodyPr/>
          <a:lstStyle/>
          <a:p>
            <a:pPr algn="just"/>
            <a:r>
              <a:rPr lang="hu-HU" dirty="0"/>
              <a:t>A szemléletformálás egyik leghatékonyabb eszköze a szakmai tanácsadás, programokban való közreműködés során megvalósuló érzékenyítés és a környezettudatosságra, fenntarthatóságra való átállás elősegítése a helyi lakosság számára.</a:t>
            </a:r>
          </a:p>
          <a:p>
            <a:pPr algn="just"/>
            <a:endParaRPr lang="hu-HU" dirty="0"/>
          </a:p>
          <a:p>
            <a:pPr algn="just"/>
            <a:r>
              <a:rPr lang="hu-HU" dirty="0"/>
              <a:t>A szemléletformáló kampány többségének célcsoportja a teljes lakosság, illetve számos program elsődlegesen a gyermekeket és fiatalokat célozza meg.</a:t>
            </a:r>
          </a:p>
          <a:p>
            <a:pPr algn="just"/>
            <a:endParaRPr lang="hu-HU" dirty="0"/>
          </a:p>
          <a:p>
            <a:pPr algn="just"/>
            <a:r>
              <a:rPr lang="hu-HU" dirty="0"/>
              <a:t>A szemléletformáló tevékenységek többsége nem eseti jellegű, hanem évente megrendezésre kerül vagy folyamatosan valósul meg. </a:t>
            </a:r>
          </a:p>
        </p:txBody>
      </p:sp>
      <p:sp>
        <p:nvSpPr>
          <p:cNvPr id="4" name="Cím 3">
            <a:extLst>
              <a:ext uri="{FF2B5EF4-FFF2-40B4-BE49-F238E27FC236}">
                <a16:creationId xmlns:a16="http://schemas.microsoft.com/office/drawing/2014/main" id="{5359C594-4EF3-4194-B3DF-679839B67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989" y="44624"/>
            <a:ext cx="6284251" cy="864096"/>
          </a:xfrm>
        </p:spPr>
        <p:txBody>
          <a:bodyPr/>
          <a:lstStyle/>
          <a:p>
            <a:r>
              <a:rPr lang="hu-HU" dirty="0"/>
              <a:t>TOP-2.1.3-16-FE1-2021-00019</a:t>
            </a:r>
          </a:p>
        </p:txBody>
      </p:sp>
    </p:spTree>
    <p:extLst>
      <p:ext uri="{BB962C8B-B14F-4D97-AF65-F5344CB8AC3E}">
        <p14:creationId xmlns:p14="http://schemas.microsoft.com/office/powerpoint/2010/main" val="2801951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Tartalom helye 5">
            <a:extLst>
              <a:ext uri="{FF2B5EF4-FFF2-40B4-BE49-F238E27FC236}">
                <a16:creationId xmlns:a16="http://schemas.microsoft.com/office/drawing/2014/main" id="{1E2ED9A4-6005-4C7E-AF50-2EFE41BF97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39545" y="1627077"/>
            <a:ext cx="4104455" cy="4104455"/>
          </a:xfr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9ED68236-D2D6-44D0-91EF-928FC3E266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402832" cy="4691063"/>
          </a:xfrm>
        </p:spPr>
        <p:txBody>
          <a:bodyPr>
            <a:normAutofit/>
          </a:bodyPr>
          <a:lstStyle/>
          <a:p>
            <a:pPr algn="just"/>
            <a:r>
              <a:rPr lang="hu-HU" dirty="0"/>
              <a:t>Szemléletformáló intézkedések célja</a:t>
            </a:r>
          </a:p>
          <a:p>
            <a:pPr algn="just"/>
            <a:endParaRPr lang="hu-H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dirty="0"/>
              <a:t>Alapvetően javul a társadalom környezettudatossága és szemlélete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dirty="0"/>
              <a:t>A természeti örökség megőrzése és a fenntartható életmód elterjesztése érdekében széleskörű tájékoztatást kell nyújtani a lakosságnak a környezet és az ökoszisztéma szolgáltatások állapotáról, a várható folyamatokról, ezeknek a jelenlegi fogyasztási és életmódmintákkal való összefüggéséről és a változtatást lehetséges módjairól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dirty="0"/>
              <a:t>Oktatás, képzés, tudásmegosztó közérdekű környezetvédelmi adatbázisok ismertségének növelése, hasznosítása a fogyasztók (lakosság) környezettudatosságának növelése érdekében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dirty="0"/>
              <a:t>A jó </a:t>
            </a:r>
            <a:r>
              <a:rPr lang="hu-HU"/>
              <a:t>gyakorlatok megosztása, </a:t>
            </a:r>
            <a:r>
              <a:rPr lang="hu-HU" dirty="0"/>
              <a:t>valamint intézményi, szakmai szervezetek közötti kapcsolatok erősítése még további lehetőségekkel bír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dirty="0"/>
          </a:p>
        </p:txBody>
      </p:sp>
      <p:sp>
        <p:nvSpPr>
          <p:cNvPr id="4" name="Cím 3">
            <a:extLst>
              <a:ext uri="{FF2B5EF4-FFF2-40B4-BE49-F238E27FC236}">
                <a16:creationId xmlns:a16="http://schemas.microsoft.com/office/drawing/2014/main" id="{4A7F6FC9-6CA1-4562-B8A2-B3CA8AB5A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989" y="44624"/>
            <a:ext cx="5708187" cy="864096"/>
          </a:xfrm>
        </p:spPr>
        <p:txBody>
          <a:bodyPr/>
          <a:lstStyle/>
          <a:p>
            <a:r>
              <a:rPr lang="hu-HU" dirty="0"/>
              <a:t>TOP-2.1.3-16-FE1-2021-00019</a:t>
            </a:r>
          </a:p>
        </p:txBody>
      </p:sp>
    </p:spTree>
    <p:extLst>
      <p:ext uri="{BB962C8B-B14F-4D97-AF65-F5344CB8AC3E}">
        <p14:creationId xmlns:p14="http://schemas.microsoft.com/office/powerpoint/2010/main" val="2697263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Tartalom helye 5">
            <a:extLst>
              <a:ext uri="{FF2B5EF4-FFF2-40B4-BE49-F238E27FC236}">
                <a16:creationId xmlns:a16="http://schemas.microsoft.com/office/drawing/2014/main" id="{F6E96057-059D-4D91-9EB6-C59ED2E271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16970" y="2420888"/>
            <a:ext cx="4369830" cy="3275630"/>
          </a:xfr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FD3856C7-41E4-4C64-9F30-495B561C70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754760" cy="46910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hu-HU" sz="1500" dirty="0"/>
              <a:t>Szemléletformálást célzó intézkedések típusa</a:t>
            </a:r>
          </a:p>
          <a:p>
            <a:pPr algn="just"/>
            <a:endParaRPr lang="hu-H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500" dirty="0"/>
              <a:t>A környezettudatos életvitel bemutató programok, jó gyakorlatok népszerűsítése a települési rendezvényeken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500" dirty="0"/>
              <a:t>Környezetvédelmi szemléletformálást és ismeretterjesztést szolgáló tevékenységek (pl.: helyi sajtóban ilyen témájú cikkek megjelentetése)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500" dirty="0"/>
              <a:t>A lakosság számára környezetvédelmi tanácsadások szervezése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500" dirty="0"/>
              <a:t>Intézményeink működésének környezetközpontúvá tétele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500" dirty="0"/>
              <a:t>Környezeti terhelést csökkentő kampányok (pl.: tudatos vásárlást támogató minősítő és termékjelölési rendszerek ismertségének növelése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500" dirty="0"/>
              <a:t>Környezeti szemléletformálást célzó táboroztatás megszervezése az általános iskolás korosztály számára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500" dirty="0"/>
              <a:t>Szelektív hulladékgyűjtés népszerűsítését célzó kampányok települési szinten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500" dirty="0"/>
              <a:t>Alternatív, megújuló energiahasznosítás jelentősége</a:t>
            </a:r>
          </a:p>
        </p:txBody>
      </p:sp>
      <p:sp>
        <p:nvSpPr>
          <p:cNvPr id="4" name="Cím 3">
            <a:extLst>
              <a:ext uri="{FF2B5EF4-FFF2-40B4-BE49-F238E27FC236}">
                <a16:creationId xmlns:a16="http://schemas.microsoft.com/office/drawing/2014/main" id="{3BBAEEE8-B732-4089-AB7F-81EC2F526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989" y="44624"/>
            <a:ext cx="5204131" cy="864096"/>
          </a:xfrm>
        </p:spPr>
        <p:txBody>
          <a:bodyPr/>
          <a:lstStyle/>
          <a:p>
            <a:r>
              <a:rPr lang="hu-HU" dirty="0"/>
              <a:t>TOP-2.1.3-16-FE1-2021-00019</a:t>
            </a:r>
          </a:p>
        </p:txBody>
      </p:sp>
    </p:spTree>
    <p:extLst>
      <p:ext uri="{BB962C8B-B14F-4D97-AF65-F5344CB8AC3E}">
        <p14:creationId xmlns:p14="http://schemas.microsoft.com/office/powerpoint/2010/main" val="3182318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4419600" cy="1440160"/>
          </a:xfrm>
        </p:spPr>
        <p:txBody>
          <a:bodyPr/>
          <a:lstStyle/>
          <a:p>
            <a:r>
              <a:rPr lang="hu-HU" dirty="0"/>
              <a:t>KÖSZÖNÖM </a:t>
            </a:r>
            <a:br>
              <a:rPr lang="hu-HU" dirty="0"/>
            </a:br>
            <a:r>
              <a:rPr lang="hu-HU" dirty="0"/>
              <a:t>A FIGYELMET!</a:t>
            </a:r>
          </a:p>
        </p:txBody>
      </p:sp>
    </p:spTree>
    <p:extLst>
      <p:ext uri="{BB962C8B-B14F-4D97-AF65-F5344CB8AC3E}">
        <p14:creationId xmlns:p14="http://schemas.microsoft.com/office/powerpoint/2010/main" val="1829043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</TotalTime>
  <Words>483</Words>
  <Application>Microsoft Office PowerPoint</Application>
  <PresentationFormat>Diavetítés a képernyőre (4:3 oldalarány)</PresentationFormat>
  <Paragraphs>54</Paragraphs>
  <Slides>9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Office-téma</vt:lpstr>
      <vt:lpstr>Kulcs felszíni csapadékvíz elvezetése</vt:lpstr>
      <vt:lpstr>TOP-2.1.3-16-FE1-2021-00019</vt:lpstr>
      <vt:lpstr>TOP-2.1.3-16-FE1-2021-00019</vt:lpstr>
      <vt:lpstr>TOP-2.1.3-16-FE1-2021-00019</vt:lpstr>
      <vt:lpstr>TOP-2.1.3-16-FE1-2021-00019</vt:lpstr>
      <vt:lpstr>TOP-2.1.3-16-FE1-2021-00019</vt:lpstr>
      <vt:lpstr>TOP-2.1.3-16-FE1-2021-00019</vt:lpstr>
      <vt:lpstr>TOP-2.1.3-16-FE1-2021-00019</vt:lpstr>
      <vt:lpstr>KÖSZÖNÖM  A FIGYELMET!</vt:lpstr>
    </vt:vector>
  </TitlesOfParts>
  <Company>novak.adam@gmail.com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user</cp:lastModifiedBy>
  <cp:revision>75</cp:revision>
  <dcterms:created xsi:type="dcterms:W3CDTF">2014-03-03T11:13:53Z</dcterms:created>
  <dcterms:modified xsi:type="dcterms:W3CDTF">2023-05-22T18:43:04Z</dcterms:modified>
</cp:coreProperties>
</file>